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
      <p:font typeface="Average"/>
      <p:regular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24" Type="http://schemas.openxmlformats.org/officeDocument/2006/relationships/font" Target="fonts/Average-regular.fntdata"/><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2.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f87997393_0_1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f87997393_0_1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dk2"/>
              </a:buClr>
              <a:buSzPts val="1300"/>
              <a:buChar char="●"/>
              <a:defRPr>
                <a:solidFill>
                  <a:schemeClr val="dk2"/>
                </a:solidFill>
              </a:defRPr>
            </a:lvl1pPr>
            <a:lvl2pPr indent="-298450" lvl="1" marL="914400">
              <a:spcBef>
                <a:spcPts val="1600"/>
              </a:spcBef>
              <a:spcAft>
                <a:spcPts val="0"/>
              </a:spcAft>
              <a:buClr>
                <a:schemeClr val="dk2"/>
              </a:buClr>
              <a:buSzPts val="1100"/>
              <a:buChar char="○"/>
              <a:defRPr>
                <a:solidFill>
                  <a:schemeClr val="dk2"/>
                </a:solidFill>
              </a:defRPr>
            </a:lvl2pPr>
            <a:lvl3pPr indent="-298450" lvl="2" marL="1371600">
              <a:spcBef>
                <a:spcPts val="1600"/>
              </a:spcBef>
              <a:spcAft>
                <a:spcPts val="0"/>
              </a:spcAft>
              <a:buClr>
                <a:schemeClr val="dk2"/>
              </a:buClr>
              <a:buSzPts val="1100"/>
              <a:buChar char="■"/>
              <a:defRPr>
                <a:solidFill>
                  <a:schemeClr val="dk2"/>
                </a:solidFill>
              </a:defRPr>
            </a:lvl3pPr>
            <a:lvl4pPr indent="-298450" lvl="3" marL="1828800">
              <a:spcBef>
                <a:spcPts val="1600"/>
              </a:spcBef>
              <a:spcAft>
                <a:spcPts val="0"/>
              </a:spcAft>
              <a:buClr>
                <a:schemeClr val="dk2"/>
              </a:buClr>
              <a:buSzPts val="1100"/>
              <a:buChar char="●"/>
              <a:defRPr>
                <a:solidFill>
                  <a:schemeClr val="dk2"/>
                </a:solidFill>
              </a:defRPr>
            </a:lvl4pPr>
            <a:lvl5pPr indent="-298450" lvl="4" marL="2286000">
              <a:spcBef>
                <a:spcPts val="1600"/>
              </a:spcBef>
              <a:spcAft>
                <a:spcPts val="0"/>
              </a:spcAft>
              <a:buClr>
                <a:schemeClr val="dk2"/>
              </a:buClr>
              <a:buSzPts val="1100"/>
              <a:buChar char="○"/>
              <a:defRPr>
                <a:solidFill>
                  <a:schemeClr val="dk2"/>
                </a:solidFill>
              </a:defRPr>
            </a:lvl5pPr>
            <a:lvl6pPr indent="-298450" lvl="5" marL="2743200">
              <a:spcBef>
                <a:spcPts val="1600"/>
              </a:spcBef>
              <a:spcAft>
                <a:spcPts val="0"/>
              </a:spcAft>
              <a:buClr>
                <a:schemeClr val="dk2"/>
              </a:buClr>
              <a:buSzPts val="1100"/>
              <a:buChar char="■"/>
              <a:defRPr>
                <a:solidFill>
                  <a:schemeClr val="dk2"/>
                </a:solidFill>
              </a:defRPr>
            </a:lvl6pPr>
            <a:lvl7pPr indent="-298450" lvl="6" marL="3200400">
              <a:spcBef>
                <a:spcPts val="1600"/>
              </a:spcBef>
              <a:spcAft>
                <a:spcPts val="0"/>
              </a:spcAft>
              <a:buClr>
                <a:schemeClr val="dk2"/>
              </a:buClr>
              <a:buSzPts val="1100"/>
              <a:buChar char="●"/>
              <a:defRPr>
                <a:solidFill>
                  <a:schemeClr val="dk2"/>
                </a:solidFill>
              </a:defRPr>
            </a:lvl7pPr>
            <a:lvl8pPr indent="-298450" lvl="7" marL="3657600">
              <a:spcBef>
                <a:spcPts val="1600"/>
              </a:spcBef>
              <a:spcAft>
                <a:spcPts val="0"/>
              </a:spcAft>
              <a:buClr>
                <a:schemeClr val="dk2"/>
              </a:buClr>
              <a:buSzPts val="1100"/>
              <a:buChar char="○"/>
              <a:defRPr>
                <a:solidFill>
                  <a:schemeClr val="dk2"/>
                </a:solidFill>
              </a:defRPr>
            </a:lvl8pPr>
            <a:lvl9pPr indent="-298450" lvl="8" marL="411480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600"/>
              </a:spcBef>
              <a:spcAft>
                <a:spcPts val="0"/>
              </a:spcAft>
              <a:buClr>
                <a:schemeClr val="dk1"/>
              </a:buClr>
              <a:buSzPts val="1100"/>
              <a:buChar char="○"/>
              <a:defRPr>
                <a:solidFill>
                  <a:schemeClr val="dk1"/>
                </a:solidFill>
              </a:defRPr>
            </a:lvl2pPr>
            <a:lvl3pPr indent="-298450" lvl="2" marL="1371600">
              <a:spcBef>
                <a:spcPts val="1600"/>
              </a:spcBef>
              <a:spcAft>
                <a:spcPts val="0"/>
              </a:spcAft>
              <a:buClr>
                <a:schemeClr val="dk1"/>
              </a:buClr>
              <a:buSzPts val="1100"/>
              <a:buChar char="■"/>
              <a:defRPr>
                <a:solidFill>
                  <a:schemeClr val="dk1"/>
                </a:solidFill>
              </a:defRPr>
            </a:lvl3pPr>
            <a:lvl4pPr indent="-298450" lvl="3" marL="1828800">
              <a:spcBef>
                <a:spcPts val="1600"/>
              </a:spcBef>
              <a:spcAft>
                <a:spcPts val="0"/>
              </a:spcAft>
              <a:buClr>
                <a:schemeClr val="dk1"/>
              </a:buClr>
              <a:buSzPts val="1100"/>
              <a:buChar char="●"/>
              <a:defRPr>
                <a:solidFill>
                  <a:schemeClr val="dk1"/>
                </a:solidFill>
              </a:defRPr>
            </a:lvl4pPr>
            <a:lvl5pPr indent="-298450" lvl="4" marL="2286000">
              <a:spcBef>
                <a:spcPts val="1600"/>
              </a:spcBef>
              <a:spcAft>
                <a:spcPts val="0"/>
              </a:spcAft>
              <a:buClr>
                <a:schemeClr val="dk1"/>
              </a:buClr>
              <a:buSzPts val="1100"/>
              <a:buChar char="○"/>
              <a:defRPr>
                <a:solidFill>
                  <a:schemeClr val="dk1"/>
                </a:solidFill>
              </a:defRPr>
            </a:lvl5pPr>
            <a:lvl6pPr indent="-298450" lvl="5" marL="2743200">
              <a:spcBef>
                <a:spcPts val="1600"/>
              </a:spcBef>
              <a:spcAft>
                <a:spcPts val="0"/>
              </a:spcAft>
              <a:buClr>
                <a:schemeClr val="dk1"/>
              </a:buClr>
              <a:buSzPts val="1100"/>
              <a:buChar char="■"/>
              <a:defRPr>
                <a:solidFill>
                  <a:schemeClr val="dk1"/>
                </a:solidFill>
              </a:defRPr>
            </a:lvl6pPr>
            <a:lvl7pPr indent="-298450" lvl="6" marL="3200400">
              <a:spcBef>
                <a:spcPts val="1600"/>
              </a:spcBef>
              <a:spcAft>
                <a:spcPts val="0"/>
              </a:spcAft>
              <a:buClr>
                <a:schemeClr val="dk1"/>
              </a:buClr>
              <a:buSzPts val="1100"/>
              <a:buChar char="●"/>
              <a:defRPr>
                <a:solidFill>
                  <a:schemeClr val="dk1"/>
                </a:solidFill>
              </a:defRPr>
            </a:lvl7pPr>
            <a:lvl8pPr indent="-298450" lvl="7" marL="3657600">
              <a:spcBef>
                <a:spcPts val="1600"/>
              </a:spcBef>
              <a:spcAft>
                <a:spcPts val="0"/>
              </a:spcAft>
              <a:buClr>
                <a:schemeClr val="dk1"/>
              </a:buClr>
              <a:buSzPts val="1100"/>
              <a:buChar char="○"/>
              <a:defRPr>
                <a:solidFill>
                  <a:schemeClr val="dk1"/>
                </a:solidFill>
              </a:defRPr>
            </a:lvl8pPr>
            <a:lvl9pPr indent="-298450" lvl="8" marL="411480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600"/>
              </a:spcBef>
              <a:spcAft>
                <a:spcPts val="0"/>
              </a:spcAft>
              <a:buClr>
                <a:schemeClr val="dk1"/>
              </a:buClr>
              <a:buSzPts val="1100"/>
              <a:buChar char="○"/>
              <a:defRPr>
                <a:solidFill>
                  <a:schemeClr val="dk1"/>
                </a:solidFill>
              </a:defRPr>
            </a:lvl2pPr>
            <a:lvl3pPr indent="-298450" lvl="2" marL="1371600">
              <a:spcBef>
                <a:spcPts val="1600"/>
              </a:spcBef>
              <a:spcAft>
                <a:spcPts val="0"/>
              </a:spcAft>
              <a:buClr>
                <a:schemeClr val="dk1"/>
              </a:buClr>
              <a:buSzPts val="1100"/>
              <a:buChar char="■"/>
              <a:defRPr>
                <a:solidFill>
                  <a:schemeClr val="dk1"/>
                </a:solidFill>
              </a:defRPr>
            </a:lvl3pPr>
            <a:lvl4pPr indent="-298450" lvl="3" marL="1828800">
              <a:spcBef>
                <a:spcPts val="1600"/>
              </a:spcBef>
              <a:spcAft>
                <a:spcPts val="0"/>
              </a:spcAft>
              <a:buClr>
                <a:schemeClr val="dk1"/>
              </a:buClr>
              <a:buSzPts val="1100"/>
              <a:buChar char="●"/>
              <a:defRPr>
                <a:solidFill>
                  <a:schemeClr val="dk1"/>
                </a:solidFill>
              </a:defRPr>
            </a:lvl4pPr>
            <a:lvl5pPr indent="-298450" lvl="4" marL="2286000">
              <a:spcBef>
                <a:spcPts val="1600"/>
              </a:spcBef>
              <a:spcAft>
                <a:spcPts val="0"/>
              </a:spcAft>
              <a:buClr>
                <a:schemeClr val="dk1"/>
              </a:buClr>
              <a:buSzPts val="1100"/>
              <a:buChar char="○"/>
              <a:defRPr>
                <a:solidFill>
                  <a:schemeClr val="dk1"/>
                </a:solidFill>
              </a:defRPr>
            </a:lvl5pPr>
            <a:lvl6pPr indent="-298450" lvl="5" marL="2743200">
              <a:spcBef>
                <a:spcPts val="1600"/>
              </a:spcBef>
              <a:spcAft>
                <a:spcPts val="0"/>
              </a:spcAft>
              <a:buClr>
                <a:schemeClr val="dk1"/>
              </a:buClr>
              <a:buSzPts val="1100"/>
              <a:buChar char="■"/>
              <a:defRPr>
                <a:solidFill>
                  <a:schemeClr val="dk1"/>
                </a:solidFill>
              </a:defRPr>
            </a:lvl6pPr>
            <a:lvl7pPr indent="-298450" lvl="6" marL="3200400">
              <a:spcBef>
                <a:spcPts val="1600"/>
              </a:spcBef>
              <a:spcAft>
                <a:spcPts val="0"/>
              </a:spcAft>
              <a:buClr>
                <a:schemeClr val="dk1"/>
              </a:buClr>
              <a:buSzPts val="1100"/>
              <a:buChar char="●"/>
              <a:defRPr>
                <a:solidFill>
                  <a:schemeClr val="dk1"/>
                </a:solidFill>
              </a:defRPr>
            </a:lvl7pPr>
            <a:lvl8pPr indent="-298450" lvl="7" marL="3657600">
              <a:spcBef>
                <a:spcPts val="1600"/>
              </a:spcBef>
              <a:spcAft>
                <a:spcPts val="0"/>
              </a:spcAft>
              <a:buClr>
                <a:schemeClr val="dk1"/>
              </a:buClr>
              <a:buSzPts val="1100"/>
              <a:buChar char="○"/>
              <a:defRPr>
                <a:solidFill>
                  <a:schemeClr val="dk1"/>
                </a:solidFill>
              </a:defRPr>
            </a:lvl8pPr>
            <a:lvl9pPr indent="-298450" lvl="8" marL="411480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slide" Target="/ppt/slides/slide3.xml"/><Relationship Id="rId5" Type="http://schemas.openxmlformats.org/officeDocument/2006/relationships/slide" Target="/ppt/slides/slide4.xml"/><Relationship Id="rId6" Type="http://schemas.openxmlformats.org/officeDocument/2006/relationships/slide" Target="/ppt/slides/slide5.xml"/><Relationship Id="rId7" Type="http://schemas.openxmlformats.org/officeDocument/2006/relationships/slide" Target="/ppt/slides/slide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BC5E9"/>
        </a:solidFill>
      </p:bgPr>
    </p:bg>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Prototyping Presentation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The best marketing tool for your business.</a:t>
            </a:r>
            <a:endParaRPr/>
          </a:p>
        </p:txBody>
      </p:sp>
      <p:pic>
        <p:nvPicPr>
          <p:cNvPr id="230" name="Google Shape;230;p17" title="Artistic hand-robot (2) (1).png"/>
          <p:cNvPicPr preferRelativeResize="0"/>
          <p:nvPr/>
        </p:nvPicPr>
        <p:blipFill>
          <a:blip r:embed="rId3">
            <a:alphaModFix/>
          </a:blip>
          <a:stretch>
            <a:fillRect/>
          </a:stretch>
        </p:blipFill>
        <p:spPr>
          <a:xfrm>
            <a:off x="0" y="0"/>
            <a:ext cx="9144003" cy="514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4" name="Shape 294"/>
        <p:cNvGrpSpPr/>
        <p:nvPr/>
      </p:nvGrpSpPr>
      <p:grpSpPr>
        <a:xfrm>
          <a:off x="0" y="0"/>
          <a:ext cx="0" cy="0"/>
          <a:chOff x="0" y="0"/>
          <a:chExt cx="0" cy="0"/>
        </a:xfrm>
      </p:grpSpPr>
      <p:sp>
        <p:nvSpPr>
          <p:cNvPr id="295" name="Google Shape;295;p26"/>
          <p:cNvSpPr txBox="1"/>
          <p:nvPr>
            <p:ph type="title"/>
          </p:nvPr>
        </p:nvSpPr>
        <p:spPr>
          <a:xfrm>
            <a:off x="4918625" y="597450"/>
            <a:ext cx="3063300" cy="197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Thank you! Microsoft Innovation Ai Challenge March 2025</a:t>
            </a:r>
            <a:endParaRPr>
              <a:solidFill>
                <a:schemeClr val="dk1"/>
              </a:solidFill>
            </a:endParaRPr>
          </a:p>
        </p:txBody>
      </p:sp>
      <p:sp>
        <p:nvSpPr>
          <p:cNvPr id="296" name="Google Shape;296;p26"/>
          <p:cNvSpPr txBox="1"/>
          <p:nvPr>
            <p:ph idx="1" type="body"/>
          </p:nvPr>
        </p:nvSpPr>
        <p:spPr>
          <a:xfrm>
            <a:off x="645300" y="3445400"/>
            <a:ext cx="3063300" cy="133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latin typeface="Arial"/>
                <a:ea typeface="Arial"/>
                <a:cs typeface="Arial"/>
                <a:sym typeface="Arial"/>
              </a:rPr>
              <a:t>Presented by:</a:t>
            </a:r>
            <a:endParaRPr>
              <a:solidFill>
                <a:schemeClr val="dk1"/>
              </a:solidFill>
              <a:latin typeface="Arial"/>
              <a:ea typeface="Arial"/>
              <a:cs typeface="Arial"/>
              <a:sym typeface="Arial"/>
            </a:endParaRPr>
          </a:p>
          <a:p>
            <a:pPr indent="0" lvl="0" marL="0" rtl="0" algn="l">
              <a:spcBef>
                <a:spcPts val="1600"/>
              </a:spcBef>
              <a:spcAft>
                <a:spcPts val="0"/>
              </a:spcAft>
              <a:buNone/>
            </a:pPr>
            <a:r>
              <a:rPr lang="en-GB">
                <a:solidFill>
                  <a:schemeClr val="dk1"/>
                </a:solidFill>
                <a:latin typeface="Arial"/>
                <a:ea typeface="Arial"/>
                <a:cs typeface="Arial"/>
                <a:sym typeface="Arial"/>
              </a:rPr>
              <a:t>Winnie Atieno and Shakera Karolia</a:t>
            </a:r>
            <a:endParaRPr>
              <a:solidFill>
                <a:schemeClr val="dk1"/>
              </a:solidFill>
              <a:latin typeface="Arial"/>
              <a:ea typeface="Arial"/>
              <a:cs typeface="Arial"/>
              <a:sym typeface="Arial"/>
            </a:endParaRPr>
          </a:p>
          <a:p>
            <a:pPr indent="0" lvl="0" marL="0" rtl="0" algn="l">
              <a:spcBef>
                <a:spcPts val="1600"/>
              </a:spcBef>
              <a:spcAft>
                <a:spcPts val="1600"/>
              </a:spcAft>
              <a:buNone/>
            </a:pPr>
            <a:r>
              <a:t/>
            </a:r>
            <a:endParaRPr>
              <a:solidFill>
                <a:schemeClr val="dk1"/>
              </a:solidFill>
              <a:latin typeface="Arial"/>
              <a:ea typeface="Arial"/>
              <a:cs typeface="Arial"/>
              <a:sym typeface="Arial"/>
            </a:endParaRPr>
          </a:p>
        </p:txBody>
      </p:sp>
      <p:sp>
        <p:nvSpPr>
          <p:cNvPr id="297" name="Google Shape;297;p26"/>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6"/>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t>
            </a:r>
            <a:r>
              <a:rPr lang="en-GB">
                <a:solidFill>
                  <a:schemeClr val="dk1"/>
                </a:solidFill>
              </a:rPr>
              <a:t>OC</a:t>
            </a:r>
            <a:endParaRPr>
              <a:solidFill>
                <a:schemeClr val="dk1"/>
              </a:solidFill>
            </a:endParaRPr>
          </a:p>
        </p:txBody>
      </p:sp>
      <p:sp>
        <p:nvSpPr>
          <p:cNvPr id="236" name="Google Shape;236;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dk1"/>
                </a:solidFill>
                <a:uFill>
                  <a:noFill/>
                </a:uFill>
                <a:latin typeface="Montserrat"/>
                <a:ea typeface="Montserrat"/>
                <a:cs typeface="Montserrat"/>
                <a:sym typeface="Montserrat"/>
                <a:hlinkClick action="ppaction://hlinksldjump" r:id="rId4">
                  <a:extLst>
                    <a:ext uri="{A12FA001-AC4F-418D-AE19-62706E023703}">
                      <ahyp:hlinkClr val="tx"/>
                    </a:ext>
                  </a:extLst>
                </a:hlinkClick>
              </a:rPr>
              <a:t>Overview</a:t>
            </a:r>
            <a:endParaRPr sz="1800">
              <a:solidFill>
                <a:schemeClr val="dk1"/>
              </a:solidFill>
              <a:latin typeface="Average"/>
              <a:ea typeface="Average"/>
              <a:cs typeface="Average"/>
              <a:sym typeface="Average"/>
            </a:endParaRPr>
          </a:p>
        </p:txBody>
      </p:sp>
      <p:sp>
        <p:nvSpPr>
          <p:cNvPr id="237" name="Google Shape;237;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dk1"/>
                </a:solidFill>
                <a:uFill>
                  <a:noFill/>
                </a:uFill>
                <a:latin typeface="Montserrat"/>
                <a:ea typeface="Montserrat"/>
                <a:cs typeface="Montserrat"/>
                <a:sym typeface="Montserrat"/>
                <a:hlinkClick action="ppaction://hlinksldjump" r:id="rId5">
                  <a:extLst>
                    <a:ext uri="{A12FA001-AC4F-418D-AE19-62706E023703}">
                      <ahyp:hlinkClr val="tx"/>
                    </a:ext>
                  </a:extLst>
                </a:hlinkClick>
              </a:rPr>
              <a:t>Understanding the problems</a:t>
            </a:r>
            <a:endParaRPr>
              <a:solidFill>
                <a:schemeClr val="dk1"/>
              </a:solidFill>
              <a:latin typeface="Montserrat"/>
              <a:ea typeface="Montserrat"/>
              <a:cs typeface="Montserrat"/>
              <a:sym typeface="Montserrat"/>
            </a:endParaRPr>
          </a:p>
        </p:txBody>
      </p:sp>
      <p:sp>
        <p:nvSpPr>
          <p:cNvPr id="238" name="Google Shape;238;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latin typeface="Montserrat"/>
                <a:ea typeface="Montserrat"/>
                <a:cs typeface="Montserrat"/>
                <a:sym typeface="Montserrat"/>
              </a:rPr>
              <a:t>P</a:t>
            </a:r>
            <a:r>
              <a:rPr lang="en-GB">
                <a:uFill>
                  <a:noFill/>
                </a:uFill>
                <a:latin typeface="Montserrat"/>
                <a:ea typeface="Montserrat"/>
                <a:cs typeface="Montserrat"/>
                <a:sym typeface="Montserrat"/>
                <a:hlinkClick action="ppaction://hlinksldjump" r:id="rId6"/>
              </a:rPr>
              <a:t>roject </a:t>
            </a:r>
            <a:r>
              <a:rPr lang="en-GB">
                <a:solidFill>
                  <a:schemeClr val="dk1"/>
                </a:solidFill>
                <a:latin typeface="Montserrat"/>
                <a:ea typeface="Montserrat"/>
                <a:cs typeface="Montserrat"/>
                <a:sym typeface="Montserrat"/>
              </a:rPr>
              <a:t>Goals</a:t>
            </a:r>
            <a:endParaRPr>
              <a:solidFill>
                <a:schemeClr val="dk1"/>
              </a:solidFill>
              <a:latin typeface="Montserrat"/>
              <a:ea typeface="Montserrat"/>
              <a:cs typeface="Montserrat"/>
              <a:sym typeface="Montserrat"/>
            </a:endParaRPr>
          </a:p>
        </p:txBody>
      </p:sp>
      <p:sp>
        <p:nvSpPr>
          <p:cNvPr id="239" name="Google Shape;239;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dk1"/>
                </a:solidFill>
                <a:latin typeface="Montserrat"/>
                <a:ea typeface="Montserrat"/>
                <a:cs typeface="Montserrat"/>
                <a:sym typeface="Montserrat"/>
              </a:rPr>
              <a:t>Introducing: ROIvolution</a:t>
            </a:r>
            <a:endParaRPr sz="1800">
              <a:solidFill>
                <a:schemeClr val="dk1"/>
              </a:solidFill>
              <a:latin typeface="Average"/>
              <a:ea typeface="Average"/>
              <a:cs typeface="Average"/>
              <a:sym typeface="Average"/>
            </a:endParaRPr>
          </a:p>
        </p:txBody>
      </p:sp>
      <p:sp>
        <p:nvSpPr>
          <p:cNvPr id="240" name="Google Shape;240;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dk1"/>
                </a:solidFill>
                <a:latin typeface="Montserrat"/>
                <a:ea typeface="Montserrat"/>
                <a:cs typeface="Montserrat"/>
                <a:sym typeface="Montserrat"/>
              </a:rPr>
              <a:t>Key Learnings</a:t>
            </a:r>
            <a:endParaRPr sz="1800">
              <a:solidFill>
                <a:schemeClr val="dk1"/>
              </a:solidFill>
              <a:latin typeface="Average"/>
              <a:ea typeface="Average"/>
              <a:cs typeface="Average"/>
              <a:sym typeface="Average"/>
            </a:endParaRPr>
          </a:p>
        </p:txBody>
      </p:sp>
      <p:sp>
        <p:nvSpPr>
          <p:cNvPr id="241" name="Google Shape;241;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dk1"/>
                </a:solidFill>
                <a:latin typeface="Montserrat"/>
                <a:ea typeface="Montserrat"/>
                <a:cs typeface="Montserrat"/>
                <a:sym typeface="Montserrat"/>
              </a:rPr>
              <a:t>Thank You</a:t>
            </a:r>
            <a:endParaRPr sz="1800">
              <a:solidFill>
                <a:schemeClr val="dk1"/>
              </a:solidFill>
              <a:latin typeface="Average"/>
              <a:ea typeface="Average"/>
              <a:cs typeface="Average"/>
              <a:sym typeface="Average"/>
            </a:endParaRPr>
          </a:p>
        </p:txBody>
      </p:sp>
      <p:sp>
        <p:nvSpPr>
          <p:cNvPr id="242" name="Google Shape;242;p18"/>
          <p:cNvSpPr txBox="1"/>
          <p:nvPr/>
        </p:nvSpPr>
        <p:spPr>
          <a:xfrm>
            <a:off x="4667175" y="754200"/>
            <a:ext cx="3018300" cy="86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700">
                <a:uFill>
                  <a:noFill/>
                </a:uFill>
                <a:latin typeface="Montserrat"/>
                <a:ea typeface="Montserrat"/>
                <a:cs typeface="Montserrat"/>
                <a:sym typeface="Montserrat"/>
                <a:hlinkClick action="ppaction://hlinksldjump" r:id="rId7"/>
              </a:rPr>
              <a:t>Introducing: </a:t>
            </a:r>
            <a:r>
              <a:rPr lang="en-GB" sz="2100">
                <a:latin typeface="Average"/>
                <a:ea typeface="Average"/>
                <a:cs typeface="Average"/>
                <a:sym typeface="Average"/>
              </a:rPr>
              <a:t>ROIvolution </a:t>
            </a:r>
            <a:endParaRPr sz="2100">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6" name="Shape 246"/>
        <p:cNvGrpSpPr/>
        <p:nvPr/>
      </p:nvGrpSpPr>
      <p:grpSpPr>
        <a:xfrm>
          <a:off x="0" y="0"/>
          <a:ext cx="0" cy="0"/>
          <a:chOff x="0" y="0"/>
          <a:chExt cx="0" cy="0"/>
        </a:xfrm>
      </p:grpSpPr>
      <p:sp>
        <p:nvSpPr>
          <p:cNvPr id="247" name="Google Shape;247;p19"/>
          <p:cNvSpPr txBox="1"/>
          <p:nvPr>
            <p:ph type="title"/>
          </p:nvPr>
        </p:nvSpPr>
        <p:spPr>
          <a:xfrm>
            <a:off x="1315400" y="143000"/>
            <a:ext cx="1854000" cy="46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chemeClr val="dk1"/>
                </a:solidFill>
              </a:rPr>
              <a:t>Overview</a:t>
            </a:r>
            <a:endParaRPr b="1">
              <a:solidFill>
                <a:schemeClr val="dk1"/>
              </a:solidFill>
            </a:endParaRPr>
          </a:p>
        </p:txBody>
      </p:sp>
      <p:sp>
        <p:nvSpPr>
          <p:cNvPr id="248" name="Google Shape;248;p19"/>
          <p:cNvSpPr txBox="1"/>
          <p:nvPr>
            <p:ph idx="1" type="body"/>
          </p:nvPr>
        </p:nvSpPr>
        <p:spPr>
          <a:xfrm>
            <a:off x="2067850" y="730925"/>
            <a:ext cx="6922200" cy="2562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GB">
                <a:solidFill>
                  <a:schemeClr val="dk1"/>
                </a:solidFill>
              </a:rPr>
              <a:t>ROIvolution is an AI-powered predictive analytics platform designed to address the critical challenge that approximately 70% of organizational transformation initiatives fail. The solution helps business leaders quantify, visualize, and optimize change initiatives through data-driven insights and predictive modeling, ultimately improving success rates for transformation projects.</a:t>
            </a:r>
            <a:endParaRPr>
              <a:solidFill>
                <a:schemeClr val="dk1"/>
              </a:solidFill>
            </a:endParaRPr>
          </a:p>
          <a:p>
            <a:pPr indent="0" lvl="0" marL="0" rtl="0" algn="l">
              <a:spcBef>
                <a:spcPts val="1200"/>
              </a:spcBef>
              <a:spcAft>
                <a:spcPts val="0"/>
              </a:spcAft>
              <a:buNone/>
            </a:pPr>
            <a:r>
              <a:rPr lang="en-GB">
                <a:solidFill>
                  <a:schemeClr val="dk1"/>
                </a:solidFill>
              </a:rPr>
              <a:t>The platform leverages multiple Azure services to provide organizations with real-time metrics, forecasting capabilities, and strategic recommendations. At its core, ROIvolution enables decision-makers to visualize potential outcomes, identify risks, and implement strategies that convert typical failure scenarios into successful transformations.</a:t>
            </a:r>
            <a:endParaRPr>
              <a:solidFill>
                <a:schemeClr val="dk1"/>
              </a:solidFill>
            </a:endParaRPr>
          </a:p>
          <a:p>
            <a:pPr indent="0" lvl="0" marL="0" rtl="0" algn="l">
              <a:spcBef>
                <a:spcPts val="1200"/>
              </a:spcBef>
              <a:spcAft>
                <a:spcPts val="0"/>
              </a:spcAft>
              <a:buNone/>
            </a:pPr>
            <a:r>
              <a:t/>
            </a:r>
            <a:endParaRPr b="1"/>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2" name="Shape 252"/>
        <p:cNvGrpSpPr/>
        <p:nvPr/>
      </p:nvGrpSpPr>
      <p:grpSpPr>
        <a:xfrm>
          <a:off x="0" y="0"/>
          <a:ext cx="0" cy="0"/>
          <a:chOff x="0" y="0"/>
          <a:chExt cx="0" cy="0"/>
        </a:xfrm>
      </p:grpSpPr>
      <p:sp>
        <p:nvSpPr>
          <p:cNvPr id="253" name="Google Shape;253;p20"/>
          <p:cNvSpPr txBox="1"/>
          <p:nvPr>
            <p:ph idx="4294967295" type="title"/>
          </p:nvPr>
        </p:nvSpPr>
        <p:spPr>
          <a:xfrm>
            <a:off x="1297500" y="2712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Understanding the problems</a:t>
            </a:r>
            <a:endParaRPr>
              <a:solidFill>
                <a:srgbClr val="000000"/>
              </a:solidFill>
            </a:endParaRPr>
          </a:p>
        </p:txBody>
      </p:sp>
      <p:sp>
        <p:nvSpPr>
          <p:cNvPr id="254" name="Google Shape;254;p20"/>
          <p:cNvSpPr txBox="1"/>
          <p:nvPr/>
        </p:nvSpPr>
        <p:spPr>
          <a:xfrm>
            <a:off x="1566175" y="11852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latin typeface="Montserrat"/>
                <a:ea typeface="Montserrat"/>
                <a:cs typeface="Montserrat"/>
                <a:sym typeface="Montserrat"/>
              </a:rPr>
              <a:t>01</a:t>
            </a:r>
            <a:endParaRPr>
              <a:solidFill>
                <a:schemeClr val="dk1"/>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4294967295" type="body"/>
          </p:nvPr>
        </p:nvSpPr>
        <p:spPr>
          <a:xfrm>
            <a:off x="2459100" y="109022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chemeClr val="dk1"/>
                </a:solidFill>
              </a:rPr>
              <a:t>The challenge is to build an ROI calculator to help leaders prepare for change with predictive insights, actionable recommendations for change initiatives, visualizations and reporting, while considering financial risks of project failure, employee disengagement, and potential savings from improved productivity.</a:t>
            </a:r>
            <a:endParaRPr>
              <a:solidFill>
                <a:schemeClr val="dk1"/>
              </a:solidFill>
            </a:endParaRPr>
          </a:p>
        </p:txBody>
      </p:sp>
      <p:sp>
        <p:nvSpPr>
          <p:cNvPr id="256" name="Google Shape;256;p20"/>
          <p:cNvSpPr txBox="1"/>
          <p:nvPr/>
        </p:nvSpPr>
        <p:spPr>
          <a:xfrm>
            <a:off x="1220900" y="237933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latin typeface="Montserrat"/>
                <a:ea typeface="Montserrat"/>
                <a:cs typeface="Montserrat"/>
                <a:sym typeface="Montserrat"/>
              </a:rPr>
              <a:t>02</a:t>
            </a:r>
            <a:endParaRPr>
              <a:solidFill>
                <a:schemeClr val="dk1"/>
              </a:solidFill>
            </a:endParaRPr>
          </a:p>
          <a:p>
            <a:pPr indent="0" lvl="0" marL="0" rtl="0" algn="l">
              <a:spcBef>
                <a:spcPts val="0"/>
              </a:spcBef>
              <a:spcAft>
                <a:spcPts val="0"/>
              </a:spcAft>
              <a:buNone/>
            </a:pPr>
            <a:r>
              <a:t/>
            </a:r>
            <a:endParaRPr sz="1300">
              <a:solidFill>
                <a:srgbClr val="FFFFFF"/>
              </a:solidFill>
            </a:endParaRPr>
          </a:p>
        </p:txBody>
      </p:sp>
      <p:sp>
        <p:nvSpPr>
          <p:cNvPr id="257" name="Google Shape;257;p20"/>
          <p:cNvSpPr txBox="1"/>
          <p:nvPr>
            <p:ph idx="4294967295" type="body"/>
          </p:nvPr>
        </p:nvSpPr>
        <p:spPr>
          <a:xfrm>
            <a:off x="2030400" y="23138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000000"/>
                </a:solidFill>
                <a:latin typeface="Arial"/>
                <a:ea typeface="Arial"/>
                <a:cs typeface="Arial"/>
                <a:sym typeface="Arial"/>
              </a:rPr>
              <a:t>AI-Driven Anomaly Detection in Transformation Projects: The platform appears to incorporate AI anomaly detection capabilities (as seen in the screenshots) to identify unusual patterns or outliers in transformation data. This helps organizations detect potential risks or issues in real-time before they escalate into project failures, allowing for proactive intervention instead of reactive crisis management.</a:t>
            </a:r>
            <a:endParaRPr>
              <a:solidFill>
                <a:schemeClr val="dk1"/>
              </a:solidFill>
            </a:endParaRPr>
          </a:p>
        </p:txBody>
      </p:sp>
      <p:sp>
        <p:nvSpPr>
          <p:cNvPr id="258" name="Google Shape;258;p20"/>
          <p:cNvSpPr txBox="1"/>
          <p:nvPr/>
        </p:nvSpPr>
        <p:spPr>
          <a:xfrm>
            <a:off x="269200" y="41375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latin typeface="Montserrat"/>
                <a:ea typeface="Montserrat"/>
                <a:cs typeface="Montserrat"/>
                <a:sym typeface="Montserrat"/>
              </a:rPr>
              <a:t>03</a:t>
            </a:r>
            <a:endParaRPr sz="1300">
              <a:solidFill>
                <a:schemeClr val="dk1"/>
              </a:solidFill>
            </a:endParaRPr>
          </a:p>
        </p:txBody>
      </p:sp>
      <p:sp>
        <p:nvSpPr>
          <p:cNvPr id="259" name="Google Shape;259;p20"/>
          <p:cNvSpPr txBox="1"/>
          <p:nvPr>
            <p:ph idx="4294967295" type="body"/>
          </p:nvPr>
        </p:nvSpPr>
        <p:spPr>
          <a:xfrm>
            <a:off x="921500" y="3928175"/>
            <a:ext cx="5239200" cy="489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000000"/>
                </a:solidFill>
                <a:latin typeface="Arial"/>
                <a:ea typeface="Arial"/>
                <a:cs typeface="Arial"/>
                <a:sym typeface="Arial"/>
              </a:rPr>
              <a:t>Industry-Specific Benchmarking and Best Practices: Based on the "Industry Types" configuration screen, the platform seems designed to gather and analyze transformation data across different sectors (Finance, Retail, Education, Health). This enables cross-industry benchmarking, allowing organizations to compare their transformation initiatives against relevant peers and adopt proven best practices specific to their industry, rather than applying generic approaches.</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3" name="Shape 263"/>
        <p:cNvGrpSpPr/>
        <p:nvPr/>
      </p:nvGrpSpPr>
      <p:grpSpPr>
        <a:xfrm>
          <a:off x="0" y="0"/>
          <a:ext cx="0" cy="0"/>
          <a:chOff x="0" y="0"/>
          <a:chExt cx="0" cy="0"/>
        </a:xfrm>
      </p:grpSpPr>
      <p:sp>
        <p:nvSpPr>
          <p:cNvPr id="264" name="Google Shape;264;p21"/>
          <p:cNvSpPr txBox="1"/>
          <p:nvPr>
            <p:ph idx="4294967295"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Project Goals</a:t>
            </a:r>
            <a:endParaRPr>
              <a:solidFill>
                <a:srgbClr val="000000"/>
              </a:solidFill>
            </a:endParaRPr>
          </a:p>
        </p:txBody>
      </p:sp>
      <p:sp>
        <p:nvSpPr>
          <p:cNvPr id="265" name="Google Shape;265;p21"/>
          <p:cNvSpPr txBox="1"/>
          <p:nvPr>
            <p:ph idx="4294967295" type="body"/>
          </p:nvPr>
        </p:nvSpPr>
        <p:spPr>
          <a:xfrm>
            <a:off x="1441400" y="945850"/>
            <a:ext cx="7038900" cy="345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Our primary goal with ROIvolution is to disrupt the 70% failure rate of transformation initiatives by creating an AI-powered platform that enables leaders to make data-driven decisions throughout the change process.</a:t>
            </a:r>
            <a:endParaRPr>
              <a:solidFill>
                <a:schemeClr val="dk1"/>
              </a:solidFill>
            </a:endParaRPr>
          </a:p>
          <a:p>
            <a:pPr indent="0" lvl="0" marL="0" rtl="0" algn="l">
              <a:spcBef>
                <a:spcPts val="1600"/>
              </a:spcBef>
              <a:spcAft>
                <a:spcPts val="0"/>
              </a:spcAft>
              <a:buNone/>
            </a:pPr>
            <a:r>
              <a:rPr lang="en-GB">
                <a:solidFill>
                  <a:schemeClr val="dk1"/>
                </a:solidFill>
              </a:rPr>
              <a:t>Core Objectives</a:t>
            </a:r>
            <a:endParaRPr>
              <a:solidFill>
                <a:schemeClr val="dk1"/>
              </a:solidFill>
            </a:endParaRPr>
          </a:p>
          <a:p>
            <a:pPr indent="0" lvl="0" marL="0" rtl="0" algn="l">
              <a:spcBef>
                <a:spcPts val="1600"/>
              </a:spcBef>
              <a:spcAft>
                <a:spcPts val="0"/>
              </a:spcAft>
              <a:buNone/>
            </a:pPr>
            <a:r>
              <a:rPr lang="en-GB">
                <a:solidFill>
                  <a:schemeClr val="dk1"/>
                </a:solidFill>
              </a:rPr>
              <a:t>1.Reduce Transformation Failure Rate</a:t>
            </a:r>
            <a:endParaRPr>
              <a:solidFill>
                <a:schemeClr val="dk1"/>
              </a:solidFill>
            </a:endParaRPr>
          </a:p>
          <a:p>
            <a:pPr indent="0" lvl="0" marL="0" rtl="0" algn="l">
              <a:spcBef>
                <a:spcPts val="1600"/>
              </a:spcBef>
              <a:spcAft>
                <a:spcPts val="0"/>
              </a:spcAft>
              <a:buNone/>
            </a:pPr>
            <a:r>
              <a:rPr lang="en-GB">
                <a:solidFill>
                  <a:schemeClr val="dk1"/>
                </a:solidFill>
              </a:rPr>
              <a:t>2. Enable Data-Driven Decision Making</a:t>
            </a:r>
            <a:endParaRPr>
              <a:solidFill>
                <a:schemeClr val="dk1"/>
              </a:solidFill>
            </a:endParaRPr>
          </a:p>
          <a:p>
            <a:pPr indent="0" lvl="0" marL="0" rtl="0" algn="l">
              <a:spcBef>
                <a:spcPts val="1600"/>
              </a:spcBef>
              <a:spcAft>
                <a:spcPts val="0"/>
              </a:spcAft>
              <a:buNone/>
            </a:pPr>
            <a:r>
              <a:rPr lang="en-GB">
                <a:solidFill>
                  <a:schemeClr val="dk1"/>
                </a:solidFill>
              </a:rPr>
              <a:t>3. Visualize Transformation Outcomes</a:t>
            </a:r>
            <a:endParaRPr>
              <a:solidFill>
                <a:schemeClr val="dk1"/>
              </a:solidFill>
            </a:endParaRPr>
          </a:p>
          <a:p>
            <a:pPr indent="0" lvl="0" marL="0" rtl="0" algn="l">
              <a:spcBef>
                <a:spcPts val="1600"/>
              </a:spcBef>
              <a:spcAft>
                <a:spcPts val="0"/>
              </a:spcAft>
              <a:buNone/>
            </a:pPr>
            <a:r>
              <a:rPr lang="en-GB">
                <a:solidFill>
                  <a:schemeClr val="dk1"/>
                </a:solidFill>
              </a:rPr>
              <a:t>4. Optimize Resource Allocation</a:t>
            </a:r>
            <a:endParaRPr>
              <a:solidFill>
                <a:schemeClr val="dk1"/>
              </a:solidFill>
            </a:endParaRPr>
          </a:p>
          <a:p>
            <a:pPr indent="0" lvl="0" marL="0" rtl="0" algn="l">
              <a:spcBef>
                <a:spcPts val="1600"/>
              </a:spcBef>
              <a:spcAft>
                <a:spcPts val="0"/>
              </a:spcAft>
              <a:buNone/>
            </a:pPr>
            <a:r>
              <a:rPr lang="en-GB">
                <a:solidFill>
                  <a:schemeClr val="dk1"/>
                </a:solidFill>
              </a:rPr>
              <a:t>5.Democratize Transformation Intelligence</a:t>
            </a:r>
            <a:endParaRPr>
              <a:solidFill>
                <a:schemeClr val="dk1"/>
              </a:solidFill>
            </a:endParaRPr>
          </a:p>
          <a:p>
            <a:pPr indent="0" lvl="0" marL="0" rtl="0" algn="l">
              <a:spcBef>
                <a:spcPts val="1600"/>
              </a:spcBef>
              <a:spcAft>
                <a:spcPts val="0"/>
              </a:spcAft>
              <a:buNone/>
            </a:pPr>
            <a:r>
              <a:rPr lang="en-GB">
                <a:solidFill>
                  <a:schemeClr val="dk1"/>
                </a:solidFill>
              </a:rPr>
              <a:t>6. Promote Responsible Change Management</a:t>
            </a:r>
            <a:endParaRPr>
              <a:solidFill>
                <a:schemeClr val="dk1"/>
              </a:solidFill>
            </a:endParaRPr>
          </a:p>
          <a:p>
            <a:pPr indent="0" lvl="0" marL="0" rtl="0" algn="l">
              <a:spcBef>
                <a:spcPts val="1600"/>
              </a:spcBef>
              <a:spcAft>
                <a:spcPts val="0"/>
              </a:spcAft>
              <a:buNone/>
            </a:pPr>
            <a:r>
              <a:t/>
            </a:r>
            <a:endParaRPr>
              <a:solidFill>
                <a:schemeClr val="dk1"/>
              </a:solidFill>
            </a:endParaRPr>
          </a:p>
          <a:p>
            <a:pPr indent="0" lvl="0" marL="0" rtl="0" algn="l">
              <a:spcBef>
                <a:spcPts val="1600"/>
              </a:spcBef>
              <a:spcAft>
                <a:spcPts val="0"/>
              </a:spcAft>
              <a:buNone/>
            </a:pPr>
            <a:r>
              <a:t/>
            </a:r>
            <a:endParaRPr>
              <a:solidFill>
                <a:schemeClr val="dk1"/>
              </a:solidFill>
            </a:endParaRPr>
          </a:p>
          <a:p>
            <a:pPr indent="0" lvl="0" marL="0" rtl="0" algn="l">
              <a:spcBef>
                <a:spcPts val="1600"/>
              </a:spcBef>
              <a:spcAft>
                <a:spcPts val="0"/>
              </a:spcAft>
              <a:buNone/>
            </a:pPr>
            <a:r>
              <a:t/>
            </a:r>
            <a:endParaRPr>
              <a:solidFill>
                <a:schemeClr val="dk1"/>
              </a:solidFil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9" name="Shape 269"/>
        <p:cNvGrpSpPr/>
        <p:nvPr/>
      </p:nvGrpSpPr>
      <p:grpSpPr>
        <a:xfrm>
          <a:off x="0" y="0"/>
          <a:ext cx="0" cy="0"/>
          <a:chOff x="0" y="0"/>
          <a:chExt cx="0" cy="0"/>
        </a:xfrm>
      </p:grpSpPr>
      <p:sp>
        <p:nvSpPr>
          <p:cNvPr id="270" name="Google Shape;270;p22"/>
          <p:cNvSpPr txBox="1"/>
          <p:nvPr>
            <p:ph type="title"/>
          </p:nvPr>
        </p:nvSpPr>
        <p:spPr>
          <a:xfrm>
            <a:off x="97585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Introducing: ROIvolution</a:t>
            </a:r>
            <a:endParaRPr>
              <a:solidFill>
                <a:schemeClr val="dk1"/>
              </a:solidFill>
            </a:endParaRPr>
          </a:p>
        </p:txBody>
      </p:sp>
      <p:sp>
        <p:nvSpPr>
          <p:cNvPr id="271" name="Google Shape;271;p22"/>
          <p:cNvSpPr txBox="1"/>
          <p:nvPr>
            <p:ph idx="1" type="subTitle"/>
          </p:nvPr>
        </p:nvSpPr>
        <p:spPr>
          <a:xfrm>
            <a:off x="4402725" y="1260250"/>
            <a:ext cx="4195200" cy="74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rgbClr val="000000"/>
                </a:solidFill>
                <a:latin typeface="Montserrat"/>
                <a:ea typeface="Montserrat"/>
                <a:cs typeface="Montserrat"/>
                <a:sym typeface="Montserrat"/>
              </a:rPr>
              <a:t>ROIvolution features a modern, cloud-based architecture with four main layers:</a:t>
            </a:r>
            <a:endParaRPr>
              <a:solidFill>
                <a:srgbClr val="000000"/>
              </a:solidFill>
            </a:endParaRPr>
          </a:p>
        </p:txBody>
      </p:sp>
      <p:sp>
        <p:nvSpPr>
          <p:cNvPr id="272" name="Google Shape;272;p22"/>
          <p:cNvSpPr txBox="1"/>
          <p:nvPr>
            <p:ph idx="2" type="body"/>
          </p:nvPr>
        </p:nvSpPr>
        <p:spPr>
          <a:xfrm>
            <a:off x="240600" y="1820400"/>
            <a:ext cx="3503400" cy="30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1.</a:t>
            </a:r>
            <a:r>
              <a:rPr lang="en-GB" sz="1100">
                <a:solidFill>
                  <a:srgbClr val="000000"/>
                </a:solidFill>
                <a:latin typeface="Arial"/>
                <a:ea typeface="Arial"/>
                <a:cs typeface="Arial"/>
                <a:sym typeface="Arial"/>
              </a:rPr>
              <a:t>User Interface Layer:</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-Next.js and TypeScrip</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2.System Logic Layer</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-Frontend: Next.js and TypeScript </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-Backend: Python deployed via Azure Functions</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3. Storage Layer: Azure Blob Storage </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4. Azure AI Services Layer</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-Anomaly detection</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1600"/>
              </a:spcAft>
              <a:buNone/>
            </a:pPr>
            <a:r>
              <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6" name="Shape 276"/>
        <p:cNvGrpSpPr/>
        <p:nvPr/>
      </p:nvGrpSpPr>
      <p:grpSpPr>
        <a:xfrm>
          <a:off x="0" y="0"/>
          <a:ext cx="0" cy="0"/>
          <a:chOff x="0" y="0"/>
          <a:chExt cx="0" cy="0"/>
        </a:xfrm>
      </p:grpSpPr>
      <p:sp>
        <p:nvSpPr>
          <p:cNvPr id="277" name="Google Shape;277;p23"/>
          <p:cNvSpPr txBox="1"/>
          <p:nvPr>
            <p:ph idx="4294967295"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sp>
        <p:nvSpPr>
          <p:cNvPr id="278" name="Google Shape;278;p23"/>
          <p:cNvSpPr/>
          <p:nvPr/>
        </p:nvSpPr>
        <p:spPr>
          <a:xfrm flipH="1">
            <a:off x="2886886" y="1330368"/>
            <a:ext cx="3355200" cy="1909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9" name="Google Shape;279;p23"/>
          <p:cNvPicPr preferRelativeResize="0"/>
          <p:nvPr/>
        </p:nvPicPr>
        <p:blipFill>
          <a:blip r:embed="rId4">
            <a:alphaModFix/>
          </a:blip>
          <a:stretch>
            <a:fillRect/>
          </a:stretch>
        </p:blipFill>
        <p:spPr>
          <a:xfrm>
            <a:off x="718225" y="481725"/>
            <a:ext cx="7630725" cy="3908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3" name="Shape 283"/>
        <p:cNvGrpSpPr/>
        <p:nvPr/>
      </p:nvGrpSpPr>
      <p:grpSpPr>
        <a:xfrm>
          <a:off x="0" y="0"/>
          <a:ext cx="0" cy="0"/>
          <a:chOff x="0" y="0"/>
          <a:chExt cx="0" cy="0"/>
        </a:xfrm>
      </p:grpSpPr>
      <p:pic>
        <p:nvPicPr>
          <p:cNvPr id="284" name="Google Shape;284;p24"/>
          <p:cNvPicPr preferRelativeResize="0"/>
          <p:nvPr/>
        </p:nvPicPr>
        <p:blipFill>
          <a:blip r:embed="rId4">
            <a:alphaModFix/>
          </a:blip>
          <a:stretch>
            <a:fillRect/>
          </a:stretch>
        </p:blipFill>
        <p:spPr>
          <a:xfrm>
            <a:off x="718225" y="630825"/>
            <a:ext cx="7947026" cy="38551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8" name="Shape 288"/>
        <p:cNvGrpSpPr/>
        <p:nvPr/>
      </p:nvGrpSpPr>
      <p:grpSpPr>
        <a:xfrm>
          <a:off x="0" y="0"/>
          <a:ext cx="0" cy="0"/>
          <a:chOff x="0" y="0"/>
          <a:chExt cx="0" cy="0"/>
        </a:xfrm>
      </p:grpSpPr>
      <p:sp>
        <p:nvSpPr>
          <p:cNvPr id="289" name="Google Shape;289;p25"/>
          <p:cNvSpPr txBox="1"/>
          <p:nvPr>
            <p:ph idx="2" type="title"/>
          </p:nvPr>
        </p:nvSpPr>
        <p:spPr>
          <a:xfrm>
            <a:off x="455800" y="3435588"/>
            <a:ext cx="3686100" cy="96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300">
                <a:solidFill>
                  <a:schemeClr val="dk1"/>
                </a:solidFill>
              </a:rPr>
              <a:t>Key Learnings </a:t>
            </a:r>
            <a:endParaRPr sz="2300">
              <a:solidFill>
                <a:schemeClr val="dk1"/>
              </a:solidFill>
            </a:endParaRPr>
          </a:p>
        </p:txBody>
      </p:sp>
      <p:sp>
        <p:nvSpPr>
          <p:cNvPr id="290" name="Google Shape;290;p25"/>
          <p:cNvSpPr txBox="1"/>
          <p:nvPr>
            <p:ph type="title"/>
          </p:nvPr>
        </p:nvSpPr>
        <p:spPr>
          <a:xfrm>
            <a:off x="5613350" y="297050"/>
            <a:ext cx="2642700" cy="2529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t/>
            </a:r>
            <a:endParaRPr sz="900">
              <a:solidFill>
                <a:schemeClr val="dk1"/>
              </a:solidFill>
            </a:endParaRPr>
          </a:p>
          <a:p>
            <a:pPr indent="0" lvl="0" marL="0" rtl="0" algn="l">
              <a:lnSpc>
                <a:spcPct val="115000"/>
              </a:lnSpc>
              <a:spcBef>
                <a:spcPts val="1200"/>
              </a:spcBef>
              <a:spcAft>
                <a:spcPts val="0"/>
              </a:spcAft>
              <a:buNone/>
            </a:pPr>
            <a:r>
              <a:rPr lang="en-GB" sz="900">
                <a:solidFill>
                  <a:schemeClr val="dk1"/>
                </a:solidFill>
              </a:rPr>
              <a:t>Through developing ROIvolution, we gained several valuable insights:</a:t>
            </a:r>
            <a:endParaRPr sz="900">
              <a:solidFill>
                <a:schemeClr val="dk1"/>
              </a:solidFill>
            </a:endParaRPr>
          </a:p>
          <a:p>
            <a:pPr indent="-292100" lvl="0" marL="457200" rtl="0" algn="l">
              <a:lnSpc>
                <a:spcPct val="115000"/>
              </a:lnSpc>
              <a:spcBef>
                <a:spcPts val="1200"/>
              </a:spcBef>
              <a:spcAft>
                <a:spcPts val="0"/>
              </a:spcAft>
              <a:buClr>
                <a:srgbClr val="000000"/>
              </a:buClr>
              <a:buSzPts val="1000"/>
              <a:buFont typeface="Arial"/>
              <a:buAutoNum type="arabicPeriod"/>
            </a:pPr>
            <a:r>
              <a:rPr lang="en-GB" sz="900">
                <a:solidFill>
                  <a:schemeClr val="dk1"/>
                </a:solidFill>
              </a:rPr>
              <a:t>The complexity of quantifying transformation success requires multidimensional analysis - no single metric can capture the full picture.</a:t>
            </a:r>
            <a:endParaRPr sz="900">
              <a:solidFill>
                <a:schemeClr val="dk1"/>
              </a:solidFill>
            </a:endParaRPr>
          </a:p>
          <a:p>
            <a:pPr indent="-292100" lvl="0" marL="457200" rtl="0" algn="l">
              <a:lnSpc>
                <a:spcPct val="115000"/>
              </a:lnSpc>
              <a:spcBef>
                <a:spcPts val="0"/>
              </a:spcBef>
              <a:spcAft>
                <a:spcPts val="0"/>
              </a:spcAft>
              <a:buClr>
                <a:srgbClr val="000000"/>
              </a:buClr>
              <a:buSzPts val="1000"/>
              <a:buFont typeface="Arial"/>
              <a:buAutoNum type="arabicPeriod"/>
            </a:pPr>
            <a:r>
              <a:rPr lang="en-GB" sz="900">
                <a:solidFill>
                  <a:schemeClr val="dk1"/>
                </a:solidFill>
              </a:rPr>
              <a:t>Employee engagement metrics are as important as financial indicators in predicting transformation success.</a:t>
            </a:r>
            <a:endParaRPr sz="900">
              <a:solidFill>
                <a:schemeClr val="dk1"/>
              </a:solidFill>
            </a:endParaRPr>
          </a:p>
          <a:p>
            <a:pPr indent="-292100" lvl="0" marL="457200" rtl="0" algn="l">
              <a:lnSpc>
                <a:spcPct val="115000"/>
              </a:lnSpc>
              <a:spcBef>
                <a:spcPts val="0"/>
              </a:spcBef>
              <a:spcAft>
                <a:spcPts val="0"/>
              </a:spcAft>
              <a:buClr>
                <a:srgbClr val="000000"/>
              </a:buClr>
              <a:buSzPts val="1000"/>
              <a:buFont typeface="Arial"/>
              <a:buAutoNum type="arabicPeriod"/>
            </a:pPr>
            <a:r>
              <a:rPr lang="en-GB" sz="900">
                <a:solidFill>
                  <a:schemeClr val="dk1"/>
                </a:solidFill>
              </a:rPr>
              <a:t>Visualization is critical for making complex transformation data accessible to stakeholders across the organization.</a:t>
            </a:r>
            <a:endParaRPr sz="900">
              <a:solidFill>
                <a:schemeClr val="dk1"/>
              </a:solidFill>
            </a:endParaRPr>
          </a:p>
          <a:p>
            <a:pPr indent="-292100" lvl="0" marL="457200" rtl="0" algn="l">
              <a:lnSpc>
                <a:spcPct val="115000"/>
              </a:lnSpc>
              <a:spcBef>
                <a:spcPts val="0"/>
              </a:spcBef>
              <a:spcAft>
                <a:spcPts val="0"/>
              </a:spcAft>
              <a:buClr>
                <a:srgbClr val="000000"/>
              </a:buClr>
              <a:buSzPts val="1000"/>
              <a:buFont typeface="Arial"/>
              <a:buAutoNum type="arabicPeriod"/>
            </a:pPr>
            <a:r>
              <a:rPr lang="en-GB" sz="900">
                <a:solidFill>
                  <a:schemeClr val="dk1"/>
                </a:solidFill>
              </a:rPr>
              <a:t>The system architecture needed to balance simplicity for the hackathon demonstration with scalability for potential real-world implementation.</a:t>
            </a:r>
            <a:endParaRPr sz="900">
              <a:solidFill>
                <a:schemeClr val="dk1"/>
              </a:solidFill>
            </a:endParaRPr>
          </a:p>
          <a:p>
            <a:pPr indent="-292100" lvl="0" marL="457200" rtl="0" algn="l">
              <a:lnSpc>
                <a:spcPct val="115000"/>
              </a:lnSpc>
              <a:spcBef>
                <a:spcPts val="0"/>
              </a:spcBef>
              <a:spcAft>
                <a:spcPts val="0"/>
              </a:spcAft>
              <a:buClr>
                <a:srgbClr val="000000"/>
              </a:buClr>
              <a:buSzPts val="1000"/>
              <a:buFont typeface="Arial"/>
              <a:buAutoNum type="arabicPeriod"/>
            </a:pPr>
            <a:r>
              <a:rPr lang="en-GB" sz="900">
                <a:solidFill>
                  <a:schemeClr val="dk1"/>
                </a:solidFill>
              </a:rPr>
              <a:t>Azure's AI services provide powerful capabilities that can transform raw project data into meaningful insights, especially when integrated effectively.</a:t>
            </a:r>
            <a:endParaRPr sz="900">
              <a:solidFill>
                <a:schemeClr val="dk1"/>
              </a:solidFill>
            </a:endParaRPr>
          </a:p>
          <a:p>
            <a:pPr indent="0" lvl="0" marL="0" rtl="0" algn="l">
              <a:lnSpc>
                <a:spcPct val="115000"/>
              </a:lnSpc>
              <a:spcBef>
                <a:spcPts val="1200"/>
              </a:spcBef>
              <a:spcAft>
                <a:spcPts val="0"/>
              </a:spcAft>
              <a:buNone/>
            </a:pPr>
            <a:r>
              <a:t/>
            </a:r>
            <a:endParaRPr sz="1000">
              <a:solidFill>
                <a:schemeClr val="dk1"/>
              </a:solidFill>
            </a:endParaRPr>
          </a:p>
          <a:p>
            <a:pPr indent="0" lvl="0" marL="0" rtl="0" algn="l">
              <a:lnSpc>
                <a:spcPct val="115000"/>
              </a:lnSpc>
              <a:spcBef>
                <a:spcPts val="1200"/>
              </a:spcBef>
              <a:spcAft>
                <a:spcPts val="0"/>
              </a:spcAft>
              <a:buNone/>
            </a:pPr>
            <a:r>
              <a:t/>
            </a:r>
            <a:endParaRPr sz="1000">
              <a:solidFill>
                <a:schemeClr val="dk1"/>
              </a:solidFill>
            </a:endParaRPr>
          </a:p>
          <a:p>
            <a:pPr indent="0" lvl="0" marL="0" rtl="0" algn="l">
              <a:lnSpc>
                <a:spcPct val="115000"/>
              </a:lnSpc>
              <a:spcBef>
                <a:spcPts val="1200"/>
              </a:spcBef>
              <a:spcAft>
                <a:spcPts val="0"/>
              </a:spcAft>
              <a:buNone/>
            </a:pPr>
            <a:r>
              <a:t/>
            </a:r>
            <a:endParaRPr sz="1000">
              <a:solidFill>
                <a:schemeClr val="dk1"/>
              </a:solidFill>
            </a:endParaRPr>
          </a:p>
          <a:p>
            <a:pPr indent="0" lvl="0" marL="0" rtl="0" algn="l">
              <a:lnSpc>
                <a:spcPct val="115000"/>
              </a:lnSpc>
              <a:spcBef>
                <a:spcPts val="1200"/>
              </a:spcBef>
              <a:spcAft>
                <a:spcPts val="0"/>
              </a:spcAft>
              <a:buNone/>
            </a:pPr>
            <a:r>
              <a:t/>
            </a:r>
            <a:endParaRPr sz="1000">
              <a:solidFill>
                <a:schemeClr val="dk1"/>
              </a:solidFill>
            </a:endParaRPr>
          </a:p>
          <a:p>
            <a:pPr indent="0" lvl="0" marL="0" rtl="0" algn="l">
              <a:lnSpc>
                <a:spcPct val="115000"/>
              </a:lnSpc>
              <a:spcBef>
                <a:spcPts val="1200"/>
              </a:spcBef>
              <a:spcAft>
                <a:spcPts val="0"/>
              </a:spcAft>
              <a:buNone/>
            </a:pPr>
            <a:r>
              <a:t/>
            </a:r>
            <a:endParaRPr sz="1000">
              <a:solidFill>
                <a:schemeClr val="dk1"/>
              </a:solidFill>
            </a:endParaRPr>
          </a:p>
          <a:p>
            <a:pPr indent="0" lvl="0" marL="0" rtl="0" algn="l">
              <a:lnSpc>
                <a:spcPct val="115000"/>
              </a:lnSpc>
              <a:spcBef>
                <a:spcPts val="1200"/>
              </a:spcBef>
              <a:spcAft>
                <a:spcPts val="0"/>
              </a:spcAft>
              <a:buNone/>
            </a:pPr>
            <a:r>
              <a:t/>
            </a:r>
            <a:endParaRPr sz="1000">
              <a:solidFill>
                <a:schemeClr val="dk1"/>
              </a:solidFill>
            </a:endParaRPr>
          </a:p>
          <a:p>
            <a:pPr indent="0" lvl="0" marL="0" rtl="0" algn="l">
              <a:lnSpc>
                <a:spcPct val="115000"/>
              </a:lnSpc>
              <a:spcBef>
                <a:spcPts val="1200"/>
              </a:spcBef>
              <a:spcAft>
                <a:spcPts val="0"/>
              </a:spcAft>
              <a:buNone/>
            </a:pPr>
            <a:r>
              <a:t/>
            </a:r>
            <a:endParaRPr sz="1000">
              <a:solidFill>
                <a:schemeClr val="dk1"/>
              </a:solidFill>
            </a:endParaRPr>
          </a:p>
          <a:p>
            <a:pPr indent="-298450" lvl="0" marL="457200" rtl="0" algn="l">
              <a:lnSpc>
                <a:spcPct val="115000"/>
              </a:lnSpc>
              <a:spcBef>
                <a:spcPts val="1200"/>
              </a:spcBef>
              <a:spcAft>
                <a:spcPts val="0"/>
              </a:spcAft>
              <a:buClr>
                <a:srgbClr val="000000"/>
              </a:buClr>
              <a:buSzPts val="1100"/>
              <a:buFont typeface="Arial"/>
              <a:buAutoNum type="arabicPeriod"/>
            </a:pPr>
            <a:r>
              <a:t/>
            </a:r>
            <a:endParaRPr sz="1000">
              <a:solidFill>
                <a:schemeClr val="dk1"/>
              </a:solidFill>
            </a:endParaRPr>
          </a:p>
          <a:p>
            <a:pPr indent="0" lvl="0" marL="0" rtl="0" algn="l">
              <a:lnSpc>
                <a:spcPct val="115000"/>
              </a:lnSpc>
              <a:spcBef>
                <a:spcPts val="1200"/>
              </a:spcBef>
              <a:spcAft>
                <a:spcPts val="1600"/>
              </a:spcAft>
              <a:buNone/>
            </a:pPr>
            <a:r>
              <a:t/>
            </a:r>
            <a:endParaRPr sz="10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